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50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74F2-A8A3-42DE-A8EE-547CC13B1882}" type="datetimeFigureOut">
              <a:rPr lang="sk-SK" smtClean="0"/>
              <a:t>24.5.2021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6E698CF-0B87-4C39-986B-EBBA985BAE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805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74F2-A8A3-42DE-A8EE-547CC13B1882}" type="datetimeFigureOut">
              <a:rPr lang="sk-SK" smtClean="0"/>
              <a:t>24.5.2021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E698CF-0B87-4C39-986B-EBBA985BAE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988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74F2-A8A3-42DE-A8EE-547CC13B1882}" type="datetimeFigureOut">
              <a:rPr lang="sk-SK" smtClean="0"/>
              <a:t>24.5.2021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E698CF-0B87-4C39-986B-EBBA985BAE2E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986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74F2-A8A3-42DE-A8EE-547CC13B1882}" type="datetimeFigureOut">
              <a:rPr lang="sk-SK" smtClean="0"/>
              <a:t>24.5.2021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E698CF-0B87-4C39-986B-EBBA985BAE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356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74F2-A8A3-42DE-A8EE-547CC13B1882}" type="datetimeFigureOut">
              <a:rPr lang="sk-SK" smtClean="0"/>
              <a:t>24.5.2021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E698CF-0B87-4C39-986B-EBBA985BAE2E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542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74F2-A8A3-42DE-A8EE-547CC13B1882}" type="datetimeFigureOut">
              <a:rPr lang="sk-SK" smtClean="0"/>
              <a:t>24.5.2021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E698CF-0B87-4C39-986B-EBBA985BAE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904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74F2-A8A3-42DE-A8EE-547CC13B1882}" type="datetimeFigureOut">
              <a:rPr lang="sk-SK" smtClean="0"/>
              <a:t>24.5.2021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98CF-0B87-4C39-986B-EBBA985BAE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252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74F2-A8A3-42DE-A8EE-547CC13B1882}" type="datetimeFigureOut">
              <a:rPr lang="sk-SK" smtClean="0"/>
              <a:t>24.5.2021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98CF-0B87-4C39-986B-EBBA985BAE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297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74F2-A8A3-42DE-A8EE-547CC13B1882}" type="datetimeFigureOut">
              <a:rPr lang="sk-SK" smtClean="0"/>
              <a:t>24.5.2021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98CF-0B87-4C39-986B-EBBA985BAE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91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74F2-A8A3-42DE-A8EE-547CC13B1882}" type="datetimeFigureOut">
              <a:rPr lang="sk-SK" smtClean="0"/>
              <a:t>24.5.2021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E698CF-0B87-4C39-986B-EBBA985BAE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517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74F2-A8A3-42DE-A8EE-547CC13B1882}" type="datetimeFigureOut">
              <a:rPr lang="sk-SK" smtClean="0"/>
              <a:t>24.5.2021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6E698CF-0B87-4C39-986B-EBBA985BAE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91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74F2-A8A3-42DE-A8EE-547CC13B1882}" type="datetimeFigureOut">
              <a:rPr lang="sk-SK" smtClean="0"/>
              <a:t>24.5.2021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6E698CF-0B87-4C39-986B-EBBA985BAE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917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74F2-A8A3-42DE-A8EE-547CC13B1882}" type="datetimeFigureOut">
              <a:rPr lang="sk-SK" smtClean="0"/>
              <a:t>24.5.2021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98CF-0B87-4C39-986B-EBBA985BAE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425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74F2-A8A3-42DE-A8EE-547CC13B1882}" type="datetimeFigureOut">
              <a:rPr lang="sk-SK" smtClean="0"/>
              <a:t>24.5.2021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98CF-0B87-4C39-986B-EBBA985BAE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241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74F2-A8A3-42DE-A8EE-547CC13B1882}" type="datetimeFigureOut">
              <a:rPr lang="sk-SK" smtClean="0"/>
              <a:t>24.5.2021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98CF-0B87-4C39-986B-EBBA985BAE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62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74F2-A8A3-42DE-A8EE-547CC13B1882}" type="datetimeFigureOut">
              <a:rPr lang="sk-SK" smtClean="0"/>
              <a:t>24.5.2021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E698CF-0B87-4C39-986B-EBBA985BAE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133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974F2-A8A3-42DE-A8EE-547CC13B1882}" type="datetimeFigureOut">
              <a:rPr lang="sk-SK" smtClean="0"/>
              <a:t>24.5.2021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6E698CF-0B87-4C39-986B-EBBA985BAE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367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opsr.sk/invazne-web/wp-content/uploads/2016/05/negundo_003-e146305168652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s://www.zahrada-sk.com/e/sk/00052-ailanthus-altissim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riio.webnode.sk/images/200000058-85ab086a4c-public/javorovec_jasenolisty.jpg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biomonitoring.sk/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hrada-sk.com/e/sk/00019-acer-negundo/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ahrada-sk.com/forum/vt/cz/P30593-javor-jasanolist%C3%BD-acer-negundo/?#p30593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zahrada-sk.com/e/sk/00052-ailanthus-altissim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www.plantmaster.com/PlantMaster/FullSize/1590c.jpg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37AD2C9-50EB-4BC4-AD6E-761F763051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INVÁZNE </a:t>
            </a:r>
            <a:r>
              <a:rPr lang="sk-SK" dirty="0" smtClean="0"/>
              <a:t>DRUHY RASTLÍN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9A5605A7-0542-4CC1-9E6D-6BC28E1C3E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Tím: </a:t>
            </a:r>
            <a:r>
              <a:rPr lang="sk-SK" b="1" dirty="0" smtClean="0"/>
              <a:t>Gymnázium Ľ. J. Šuleka, Komárno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77522922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8731" y="287867"/>
            <a:ext cx="10176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dirty="0" smtClean="0">
                <a:solidFill>
                  <a:srgbClr val="C00000"/>
                </a:solidFill>
              </a:rPr>
              <a:t>Ďakujeme za pozornosť! ☺</a:t>
            </a:r>
            <a:endParaRPr lang="pl-PL" sz="60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1" y="1536364"/>
            <a:ext cx="6756399" cy="506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47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7ADCE9CF-CF84-432B-8950-1EAE883AF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3579" y="791852"/>
            <a:ext cx="9261033" cy="5119370"/>
          </a:xfrm>
        </p:spPr>
        <p:txBody>
          <a:bodyPr>
            <a:noAutofit/>
          </a:bodyPr>
          <a:lstStyle/>
          <a:p>
            <a:r>
              <a:rPr lang="sk-SK" sz="2800" b="1" dirty="0">
                <a:solidFill>
                  <a:srgbClr val="00B050"/>
                </a:solidFill>
              </a:rPr>
              <a:t>Invázne </a:t>
            </a:r>
            <a:r>
              <a:rPr lang="sk-SK" sz="2800" b="1" dirty="0" smtClean="0">
                <a:solidFill>
                  <a:srgbClr val="00B050"/>
                </a:solidFill>
              </a:rPr>
              <a:t>druhy:</a:t>
            </a:r>
            <a:endParaRPr lang="sk-SK" sz="2800" b="1" dirty="0">
              <a:solidFill>
                <a:srgbClr val="00B050"/>
              </a:solidFill>
            </a:endParaRPr>
          </a:p>
          <a:p>
            <a:pPr lvl="1"/>
            <a:r>
              <a:rPr lang="sk-SK" sz="2800" dirty="0" smtClean="0">
                <a:solidFill>
                  <a:srgbClr val="575757"/>
                </a:solidFill>
                <a:latin typeface="Open Sans"/>
              </a:rPr>
              <a:t>sú n</a:t>
            </a:r>
            <a:r>
              <a:rPr lang="sk-SK" sz="2800" b="0" i="0" dirty="0" smtClean="0">
                <a:solidFill>
                  <a:srgbClr val="575757"/>
                </a:solidFill>
                <a:effectLst/>
                <a:latin typeface="Open Sans"/>
              </a:rPr>
              <a:t>epôvodné </a:t>
            </a:r>
            <a:r>
              <a:rPr lang="sk-SK" sz="2800" b="0" i="0" dirty="0">
                <a:solidFill>
                  <a:srgbClr val="575757"/>
                </a:solidFill>
                <a:effectLst/>
                <a:latin typeface="Open Sans"/>
              </a:rPr>
              <a:t>druhy </a:t>
            </a:r>
            <a:r>
              <a:rPr lang="sk-SK" sz="2800" b="0" i="0" dirty="0" smtClean="0">
                <a:solidFill>
                  <a:srgbClr val="575757"/>
                </a:solidFill>
                <a:effectLst/>
                <a:latin typeface="Open Sans"/>
              </a:rPr>
              <a:t>rastlín, ktoré </a:t>
            </a:r>
            <a:r>
              <a:rPr lang="sk-SK" sz="2800" b="0" i="0" dirty="0">
                <a:solidFill>
                  <a:srgbClr val="575757"/>
                </a:solidFill>
                <a:effectLst/>
                <a:latin typeface="Open Sans"/>
              </a:rPr>
              <a:t>na území Slovenska nemajú pôvodný areál rozšírenia </a:t>
            </a:r>
            <a:endParaRPr lang="sk-SK" sz="2800" dirty="0">
              <a:solidFill>
                <a:srgbClr val="575757"/>
              </a:solidFill>
              <a:latin typeface="Open Sans"/>
            </a:endParaRPr>
          </a:p>
          <a:p>
            <a:pPr lvl="1"/>
            <a:r>
              <a:rPr lang="sk-SK" sz="2800" b="0" i="0" dirty="0" smtClean="0">
                <a:solidFill>
                  <a:srgbClr val="575757"/>
                </a:solidFill>
                <a:effectLst/>
                <a:latin typeface="Open Sans"/>
              </a:rPr>
              <a:t>boli </a:t>
            </a:r>
            <a:r>
              <a:rPr lang="sk-SK" sz="2800" b="0" i="0" dirty="0">
                <a:solidFill>
                  <a:srgbClr val="575757"/>
                </a:solidFill>
                <a:effectLst/>
                <a:latin typeface="Open Sans"/>
              </a:rPr>
              <a:t>na naše územie dovezené alebo </a:t>
            </a:r>
            <a:r>
              <a:rPr lang="sk-SK" sz="2800" b="0" i="0" dirty="0" smtClean="0">
                <a:solidFill>
                  <a:srgbClr val="575757"/>
                </a:solidFill>
                <a:effectLst/>
                <a:latin typeface="Open Sans"/>
              </a:rPr>
              <a:t>sa </a:t>
            </a:r>
            <a:r>
              <a:rPr lang="sk-SK" sz="2800" b="0" i="0" dirty="0">
                <a:solidFill>
                  <a:srgbClr val="575757"/>
                </a:solidFill>
                <a:effectLst/>
                <a:latin typeface="Open Sans"/>
              </a:rPr>
              <a:t>rozšírili z iných krajín</a:t>
            </a:r>
          </a:p>
          <a:p>
            <a:pPr lvl="1"/>
            <a:r>
              <a:rPr lang="sk-SK" sz="2800" b="0" i="0" dirty="0" smtClean="0">
                <a:solidFill>
                  <a:srgbClr val="575757"/>
                </a:solidFill>
                <a:effectLst/>
                <a:latin typeface="Open Sans"/>
              </a:rPr>
              <a:t>majú schopnosť sa rýchlo </a:t>
            </a:r>
            <a:r>
              <a:rPr lang="sk-SK" sz="2800" b="0" i="0" dirty="0">
                <a:solidFill>
                  <a:srgbClr val="575757"/>
                </a:solidFill>
                <a:effectLst/>
                <a:latin typeface="Open Sans"/>
              </a:rPr>
              <a:t>šíriť </a:t>
            </a:r>
            <a:endParaRPr lang="sk-SK" sz="2800" dirty="0">
              <a:solidFill>
                <a:srgbClr val="575757"/>
              </a:solidFill>
              <a:latin typeface="Open Sans"/>
            </a:endParaRPr>
          </a:p>
          <a:p>
            <a:pPr lvl="1"/>
            <a:r>
              <a:rPr lang="sk-SK" sz="2800" b="0" i="0" dirty="0" smtClean="0">
                <a:solidFill>
                  <a:srgbClr val="575757"/>
                </a:solidFill>
                <a:effectLst/>
                <a:latin typeface="Open Sans"/>
              </a:rPr>
              <a:t>negatívne ovplyvňujú </a:t>
            </a:r>
            <a:r>
              <a:rPr lang="sk-SK" sz="2800" b="0" i="0" dirty="0">
                <a:solidFill>
                  <a:srgbClr val="575757"/>
                </a:solidFill>
                <a:effectLst/>
                <a:latin typeface="Open Sans"/>
              </a:rPr>
              <a:t>populácie našich pôvodných </a:t>
            </a:r>
            <a:r>
              <a:rPr lang="sk-SK" sz="2800" b="0" i="0" dirty="0" smtClean="0">
                <a:solidFill>
                  <a:srgbClr val="575757"/>
                </a:solidFill>
                <a:effectLst/>
                <a:latin typeface="Open Sans"/>
              </a:rPr>
              <a:t>druhov</a:t>
            </a:r>
            <a:endParaRPr lang="sk-SK" sz="2800" b="0" i="0" dirty="0">
              <a:solidFill>
                <a:srgbClr val="575757"/>
              </a:solidFill>
              <a:effectLst/>
              <a:latin typeface="Open Sans"/>
            </a:endParaRPr>
          </a:p>
          <a:p>
            <a:pPr lvl="1"/>
            <a:r>
              <a:rPr lang="sk-SK" sz="2800" dirty="0">
                <a:solidFill>
                  <a:srgbClr val="575757"/>
                </a:solidFill>
                <a:latin typeface="Open Sans"/>
              </a:rPr>
              <a:t>p</a:t>
            </a:r>
            <a:r>
              <a:rPr lang="sk-SK" sz="2800" b="0" i="0" dirty="0">
                <a:solidFill>
                  <a:srgbClr val="575757"/>
                </a:solidFill>
                <a:effectLst/>
                <a:latin typeface="Open Sans"/>
              </a:rPr>
              <a:t>ochádzajú najčastejšie z amerického kontinentu, z Ázie alebo aj iných častí </a:t>
            </a:r>
            <a:r>
              <a:rPr lang="sk-SK" sz="2800" b="0" i="0" dirty="0" smtClean="0">
                <a:solidFill>
                  <a:srgbClr val="575757"/>
                </a:solidFill>
                <a:effectLst/>
                <a:latin typeface="Open Sans"/>
              </a:rPr>
              <a:t>sveta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678793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1000">
        <p:wipe/>
      </p:transition>
    </mc:Choice>
    <mc:Fallback>
      <p:transition advClick="0" advTm="1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3D94DD3-98E0-42F7-8D78-731B7927E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576" y="617113"/>
            <a:ext cx="8911687" cy="1280890"/>
          </a:xfrm>
        </p:spPr>
        <p:txBody>
          <a:bodyPr/>
          <a:lstStyle/>
          <a:p>
            <a:r>
              <a:rPr lang="sk-SK" b="1" dirty="0" smtClean="0"/>
              <a:t>Nami nájdené invázne druhy: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843F8DB0-2230-4B30-8195-85B603835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5555547" cy="4238920"/>
          </a:xfrm>
        </p:spPr>
        <p:txBody>
          <a:bodyPr/>
          <a:lstStyle/>
          <a:p>
            <a:pPr>
              <a:buFont typeface="+mj-lt"/>
              <a:buAutoNum type="arabicParenR"/>
            </a:pPr>
            <a:r>
              <a:rPr lang="sk-SK" dirty="0" err="1"/>
              <a:t>Javorovec</a:t>
            </a:r>
            <a:r>
              <a:rPr lang="sk-SK" dirty="0"/>
              <a:t> </a:t>
            </a:r>
            <a:r>
              <a:rPr lang="sk-SK" dirty="0" err="1"/>
              <a:t>jaseňolistý</a:t>
            </a:r>
            <a:r>
              <a:rPr lang="sk-SK" dirty="0"/>
              <a:t> (</a:t>
            </a:r>
            <a:r>
              <a:rPr lang="sk-SK" i="1" dirty="0" err="1"/>
              <a:t>Negundo</a:t>
            </a:r>
            <a:r>
              <a:rPr lang="sk-SK" i="1" dirty="0"/>
              <a:t> </a:t>
            </a:r>
            <a:r>
              <a:rPr lang="sk-SK" i="1" dirty="0" err="1"/>
              <a:t>aceroides</a:t>
            </a:r>
            <a:r>
              <a:rPr lang="sk-SK" dirty="0"/>
              <a:t>)</a:t>
            </a:r>
          </a:p>
          <a:p>
            <a:pPr>
              <a:buFont typeface="+mj-lt"/>
              <a:buAutoNum type="arabicParenR"/>
            </a:pPr>
            <a:endParaRPr lang="sk-SK" dirty="0"/>
          </a:p>
          <a:p>
            <a:pPr>
              <a:buFont typeface="+mj-lt"/>
              <a:buAutoNum type="arabicParenR"/>
            </a:pPr>
            <a:endParaRPr lang="sk-SK" dirty="0"/>
          </a:p>
          <a:p>
            <a:pPr>
              <a:buFont typeface="+mj-lt"/>
              <a:buAutoNum type="arabicParenR"/>
            </a:pPr>
            <a:r>
              <a:rPr lang="sk-SK" dirty="0"/>
              <a:t>Pajaseň </a:t>
            </a:r>
            <a:r>
              <a:rPr lang="sk-SK" dirty="0" err="1"/>
              <a:t>žliazkatý</a:t>
            </a:r>
            <a:r>
              <a:rPr lang="sk-SK" dirty="0"/>
              <a:t> (</a:t>
            </a:r>
            <a:r>
              <a:rPr lang="sk-SK" i="1" dirty="0" err="1"/>
              <a:t>Ailanthus</a:t>
            </a:r>
            <a:r>
              <a:rPr lang="sk-SK" i="1" dirty="0"/>
              <a:t> </a:t>
            </a:r>
            <a:r>
              <a:rPr lang="sk-SK" i="1" dirty="0" err="1"/>
              <a:t>altissima</a:t>
            </a:r>
            <a:r>
              <a:rPr lang="sk-SK" dirty="0"/>
              <a:t>)</a:t>
            </a:r>
          </a:p>
          <a:p>
            <a:pPr>
              <a:buFont typeface="+mj-lt"/>
              <a:buAutoNum type="arabicParenR"/>
            </a:pPr>
            <a:endParaRPr lang="sk-SK" dirty="0"/>
          </a:p>
          <a:p>
            <a:pPr>
              <a:buFont typeface="+mj-lt"/>
              <a:buAutoNum type="arabicParenR"/>
            </a:pPr>
            <a:endParaRPr lang="sk-SK" dirty="0"/>
          </a:p>
          <a:p>
            <a:pPr>
              <a:buFont typeface="+mj-lt"/>
              <a:buAutoNum type="arabicParenR"/>
            </a:pPr>
            <a:r>
              <a:rPr lang="sk-SK" dirty="0" err="1"/>
              <a:t>Kustovnica</a:t>
            </a:r>
            <a:r>
              <a:rPr lang="sk-SK" dirty="0"/>
              <a:t> cudzia (</a:t>
            </a:r>
            <a:r>
              <a:rPr lang="sk-SK" i="1" dirty="0" err="1"/>
              <a:t>Lycium</a:t>
            </a:r>
            <a:r>
              <a:rPr lang="sk-SK" i="1" dirty="0"/>
              <a:t> </a:t>
            </a:r>
            <a:r>
              <a:rPr lang="sk-SK" i="1" dirty="0" err="1"/>
              <a:t>barbatum</a:t>
            </a:r>
            <a:r>
              <a:rPr lang="sk-SK" dirty="0"/>
              <a:t>)</a:t>
            </a:r>
          </a:p>
          <a:p>
            <a:pPr>
              <a:buFont typeface="+mj-lt"/>
              <a:buAutoNum type="arabicParenR"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>
              <a:buFont typeface="+mj-lt"/>
              <a:buAutoNum type="arabicParenR"/>
            </a:pPr>
            <a:endParaRPr lang="sk-SK" dirty="0"/>
          </a:p>
        </p:txBody>
      </p:sp>
      <p:pic>
        <p:nvPicPr>
          <p:cNvPr id="1026" name="Picture 2" descr="negundo">
            <a:hlinkClick r:id="rId2"/>
            <a:extLst>
              <a:ext uri="{FF2B5EF4-FFF2-40B4-BE49-F238E27FC236}">
                <a16:creationId xmlns="" xmlns:a16="http://schemas.microsoft.com/office/drawing/2014/main" id="{4095444D-6250-4499-B861-35FFD6F45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097" y="515875"/>
            <a:ext cx="1926988" cy="256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ilanthus altissima (MILL.) SWINGLE (pajaseň žliazkatý)">
            <a:hlinkClick r:id="rId4" tooltip="Ailanthus altissima"/>
            <a:extLst>
              <a:ext uri="{FF2B5EF4-FFF2-40B4-BE49-F238E27FC236}">
                <a16:creationId xmlns="" xmlns:a16="http://schemas.microsoft.com/office/drawing/2014/main" id="{E0BAC3FD-E894-49B8-A778-D07E8635C6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r="13126" b="-1"/>
          <a:stretch/>
        </p:blipFill>
        <p:spPr bwMode="auto">
          <a:xfrm>
            <a:off x="10455127" y="2256625"/>
            <a:ext cx="1536915" cy="299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ustovnica cudzia                                 ">
            <a:extLst>
              <a:ext uri="{FF2B5EF4-FFF2-40B4-BE49-F238E27FC236}">
                <a16:creationId xmlns="" xmlns:a16="http://schemas.microsoft.com/office/drawing/2014/main" id="{8855ABAF-97FF-4537-9D26-2BA015769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830" y="3667681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103673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1A44C337-3893-4B29-A265-B1329150B6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1E0B358-1267-4844-8B3D-B7A279B41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B24AA06A-F1A5-4BB3-9486-9AE7A53B3F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BDF97590-C600-44CB-9303-4A3679F516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A9BBE156-3FFA-4DC4-8468-35BD28DDC6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F7960DE5-3810-4B1E-B1E2-3BAFEA91ED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359E957C-CE11-446F-8AA7-B3E98390B8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A3E9FE34-CA9E-4443-BEBF-D1B9A1C6C2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4F39D814-8A48-4509-BDEB-826F106591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="" xmlns:a16="http://schemas.microsoft.com/office/drawing/2014/main" id="{8C6D08C0-8C49-4B87-9CF4-A1F08714FA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="" xmlns:a16="http://schemas.microsoft.com/office/drawing/2014/main" id="{308C612B-4C0D-4863-B9CD-F86ABAA1B2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="" xmlns:a16="http://schemas.microsoft.com/office/drawing/2014/main" id="{600B1EC8-1B55-4390-A183-C33B5E2273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="" xmlns:a16="http://schemas.microsoft.com/office/drawing/2014/main" id="{1790A225-91E1-4BE5-A801-5F1E32721C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="" xmlns:a16="http://schemas.microsoft.com/office/drawing/2014/main" id="{DFFC46A2-6BBF-47FD-BC17-5EE1DF7CB9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AF44CA9C-80E8-44E1-A79C-D6EBFC73BC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="" xmlns:a16="http://schemas.microsoft.com/office/drawing/2014/main" id="{8CB9417F-98D9-4998-B00B-A5932E4C7D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="" xmlns:a16="http://schemas.microsoft.com/office/drawing/2014/main" id="{FA79AA3D-583E-4A1E-AF7E-CBD980F596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="" xmlns:a16="http://schemas.microsoft.com/office/drawing/2014/main" id="{D80C9F17-A6B2-4A12-BC77-F84264A669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="" xmlns:a16="http://schemas.microsoft.com/office/drawing/2014/main" id="{949C9A53-ED97-44CE-BDD5-ED24892116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="" xmlns:a16="http://schemas.microsoft.com/office/drawing/2014/main" id="{0F9FDAE7-225B-4072-8907-6EAA06174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="" xmlns:a16="http://schemas.microsoft.com/office/drawing/2014/main" id="{9D49818B-8EA3-4B41-9783-EFE0C618C3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="" xmlns:a16="http://schemas.microsoft.com/office/drawing/2014/main" id="{01903E65-D822-4457-B0A5-2F41682241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="" xmlns:a16="http://schemas.microsoft.com/office/drawing/2014/main" id="{A5CF9DAB-75BF-43D9-B1E7-817D1FAA00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="" xmlns:a16="http://schemas.microsoft.com/office/drawing/2014/main" id="{BB22916D-4BCF-4A4C-8714-A2564D34C3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="" xmlns:a16="http://schemas.microsoft.com/office/drawing/2014/main" id="{4CD9F734-569E-44E7-BD53-6214E0F18C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="" xmlns:a16="http://schemas.microsoft.com/office/drawing/2014/main" id="{7A5DAACB-2F42-40C8-BF6A-75B79299F9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="" xmlns:a16="http://schemas.microsoft.com/office/drawing/2014/main" id="{AD78E0F9-8568-4672-A22F-4ED5B1A96F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2D0888C-69A0-4C4A-BC77-DD031B82D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136188"/>
            <a:ext cx="5021516" cy="88078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sk-SK" sz="2800" b="1" dirty="0" err="1"/>
              <a:t>Javorovec</a:t>
            </a:r>
            <a:r>
              <a:rPr lang="sk-SK" sz="2800" b="1" dirty="0"/>
              <a:t> </a:t>
            </a:r>
            <a:r>
              <a:rPr lang="sk-SK" sz="2800" b="1" dirty="0" err="1"/>
              <a:t>jaseňolistý</a:t>
            </a:r>
            <a:r>
              <a:rPr lang="sk-SK" sz="2800" b="1" dirty="0"/>
              <a:t> (</a:t>
            </a:r>
            <a:r>
              <a:rPr lang="sk-SK" sz="2800" b="1" i="1" dirty="0" err="1"/>
              <a:t>Negundo</a:t>
            </a:r>
            <a:r>
              <a:rPr lang="sk-SK" sz="2800" b="1" i="1" dirty="0"/>
              <a:t> </a:t>
            </a:r>
            <a:r>
              <a:rPr lang="sk-SK" sz="2800" b="1" i="1" dirty="0" err="1"/>
              <a:t>aceroides</a:t>
            </a:r>
            <a:r>
              <a:rPr lang="sk-SK" sz="2800" b="1" dirty="0"/>
              <a:t>)</a:t>
            </a:r>
            <a:br>
              <a:rPr lang="sk-SK" sz="2800" b="1" dirty="0"/>
            </a:br>
            <a:endParaRPr lang="sk-SK" sz="2800" b="1" dirty="0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AA5CD610-ED7C-4CED-A9A1-174432C88A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11">
            <a:extLst>
              <a:ext uri="{FF2B5EF4-FFF2-40B4-BE49-F238E27FC236}">
                <a16:creationId xmlns="" xmlns:a16="http://schemas.microsoft.com/office/drawing/2014/main" id="{0C4379BF-8C7A-480A-BC36-DA55D92A93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Obrázok 4" descr="Obrázok, na ktorom je strom, vonkajšie, obloha, rastlina&#10;&#10;Automaticky generovaný popis">
            <a:extLst>
              <a:ext uri="{FF2B5EF4-FFF2-40B4-BE49-F238E27FC236}">
                <a16:creationId xmlns="" xmlns:a16="http://schemas.microsoft.com/office/drawing/2014/main" id="{198B0436-90CE-4B8E-B62A-F69F78A670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5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0EB30A32-94F5-4863-B980-B97A91DFA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995317"/>
            <a:ext cx="5066419" cy="2603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i="0" dirty="0">
                <a:effectLst/>
                <a:latin typeface="Roboto"/>
              </a:rPr>
              <a:t>Opis druhu</a:t>
            </a:r>
          </a:p>
          <a:p>
            <a:r>
              <a:rPr lang="sk-SK" sz="2000" dirty="0">
                <a:latin typeface="Open Sans"/>
              </a:rPr>
              <a:t>d</a:t>
            </a:r>
            <a:r>
              <a:rPr lang="sk-SK" sz="2000" b="0" i="0" dirty="0">
                <a:effectLst/>
                <a:latin typeface="Open Sans"/>
              </a:rPr>
              <a:t>revina s hladkou sivohnedou </a:t>
            </a:r>
            <a:r>
              <a:rPr lang="sk-SK" sz="2000" b="0" i="0" dirty="0" smtClean="0">
                <a:effectLst/>
                <a:latin typeface="Open Sans"/>
              </a:rPr>
              <a:t>kôrou</a:t>
            </a:r>
          </a:p>
          <a:p>
            <a:r>
              <a:rPr lang="sk-SK" sz="2000" b="0" i="0" dirty="0" smtClean="0">
                <a:effectLst/>
                <a:latin typeface="Open Sans"/>
              </a:rPr>
              <a:t>dosahuje </a:t>
            </a:r>
            <a:r>
              <a:rPr lang="sk-SK" sz="2000" b="0" i="0" dirty="0">
                <a:effectLst/>
                <a:latin typeface="Open Sans"/>
              </a:rPr>
              <a:t>výšku do 20 metrov</a:t>
            </a:r>
          </a:p>
          <a:p>
            <a:r>
              <a:rPr lang="sk-SK" sz="2000" dirty="0" smtClean="0">
                <a:latin typeface="Open Sans"/>
              </a:rPr>
              <a:t>rozložitá koruna</a:t>
            </a:r>
            <a:endParaRPr lang="sk-SK" sz="2000" b="0" i="0" dirty="0">
              <a:effectLst/>
              <a:latin typeface="Open Sans"/>
            </a:endParaRPr>
          </a:p>
          <a:p>
            <a:r>
              <a:rPr lang="sk-SK" sz="2000" dirty="0">
                <a:latin typeface="Open Sans"/>
              </a:rPr>
              <a:t>l</a:t>
            </a:r>
            <a:r>
              <a:rPr lang="sk-SK" sz="2000" b="0" i="0" dirty="0">
                <a:effectLst/>
                <a:latin typeface="Open Sans"/>
              </a:rPr>
              <a:t>isty vyrastajú na konároch </a:t>
            </a:r>
            <a:r>
              <a:rPr lang="sk-SK" sz="2000" b="0" i="0" dirty="0" smtClean="0">
                <a:effectLst/>
                <a:latin typeface="Open Sans"/>
              </a:rPr>
              <a:t>protistojne</a:t>
            </a:r>
            <a:endParaRPr lang="sk-SK" sz="2000" b="0" i="0" dirty="0">
              <a:effectLst/>
              <a:latin typeface="Open Sans"/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2050" name="Picture 2" descr="Javorovec jaseňolistý (zdroj: internet)">
            <a:hlinkClick r:id="rId3" tooltip="Odkaz sa otvorí v novom okne prehliadača."/>
            <a:extLst>
              <a:ext uri="{FF2B5EF4-FFF2-40B4-BE49-F238E27FC236}">
                <a16:creationId xmlns="" xmlns:a16="http://schemas.microsoft.com/office/drawing/2014/main" id="{7F6D772E-067E-478D-BBA3-1AB20F0CC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683" y="3423042"/>
            <a:ext cx="1978835" cy="2892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2A8BE789-E85E-4A3C-8093-9695EFA109C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568352" y="-438806"/>
            <a:ext cx="362364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sk-SK" altLang="sk-S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k-SK" altLang="sk-S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E5940361-876C-464E-A80A-27C5480458B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704028" y="-21983165"/>
            <a:ext cx="1566472" cy="4401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900" b="0" i="0" u="none" strike="noStrike" cap="none" normalizeH="0" baseline="0" dirty="0">
                <a:ln>
                  <a:noFill/>
                </a:ln>
                <a:solidFill>
                  <a:srgbClr val="2B4D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 tooltip="Expand the image"/>
              </a:rPr>
              <a:t>Expand</a:t>
            </a:r>
            <a:endParaRPr kumimoji="0" lang="sk-SK" altLang="sk-S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900" b="0" i="0" u="none" strike="noStrike" cap="none" normalizeH="0" baseline="0" dirty="0">
                <a:ln>
                  <a:noFill/>
                </a:ln>
                <a:solidFill>
                  <a:srgbClr val="2B4D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nextprevious</a:t>
            </a:r>
            <a:endParaRPr kumimoji="0" lang="sk-SK" altLang="sk-S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sk-SK" altLang="sk-SK" sz="40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</a:t>
            </a:r>
            <a:endParaRPr kumimoji="0" lang="sk-SK" altLang="sk-S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sk-SK" altLang="sk-SK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sk-SK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734" y="3145800"/>
            <a:ext cx="2642216" cy="3522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69" y="3423016"/>
            <a:ext cx="2157925" cy="2877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67062896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="" xmlns:a16="http://schemas.microsoft.com/office/drawing/2014/main" id="{44923BC9-A12D-4024-9E17-3EAAFC23C4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B69BDB8F-47F7-461B-ADB1-EBC6869C0B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4C02D881-EBA5-424C-B82B-FE82BF4C1F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9848" y="962669"/>
            <a:ext cx="2322898" cy="2386816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rukavice, trávnik, oblečenie, vonkajšie&#10;&#10;Automaticky generovaný popis">
            <a:extLst>
              <a:ext uri="{FF2B5EF4-FFF2-40B4-BE49-F238E27FC236}">
                <a16:creationId xmlns="" xmlns:a16="http://schemas.microsoft.com/office/drawing/2014/main" id="{7F073F52-8870-4209-8C63-7C2DD0FCC9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91" r="5" b="5"/>
          <a:stretch/>
        </p:blipFill>
        <p:spPr>
          <a:xfrm>
            <a:off x="814601" y="1127377"/>
            <a:ext cx="1993392" cy="20574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495E149B-7D22-41A2-B41F-3D7FB72A71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140714" y="962669"/>
            <a:ext cx="2322898" cy="2386816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Acer negundo L. (javorovec jaseňolistý)">
            <a:hlinkClick r:id="rId3" tooltip="Acer negundo"/>
            <a:extLst>
              <a:ext uri="{FF2B5EF4-FFF2-40B4-BE49-F238E27FC236}">
                <a16:creationId xmlns="" xmlns:a16="http://schemas.microsoft.com/office/drawing/2014/main" id="{738C77A5-353F-43F8-864C-2561D55E9E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5" r="17368"/>
          <a:stretch/>
        </p:blipFill>
        <p:spPr bwMode="auto">
          <a:xfrm>
            <a:off x="3305467" y="1127377"/>
            <a:ext cx="199339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09D1D8D0-B469-4778-B649-C928295A84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9351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Freeform 53">
            <a:extLst>
              <a:ext uri="{FF2B5EF4-FFF2-40B4-BE49-F238E27FC236}">
                <a16:creationId xmlns="" xmlns:a16="http://schemas.microsoft.com/office/drawing/2014/main" id="{834BF4A3-BDA0-4E23-9F06-B6B0F6E3D9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93510" y="680545"/>
            <a:ext cx="878363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A921200D-D96F-49F5-AAC0-E087771C7D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9848" y="3510354"/>
            <a:ext cx="2322898" cy="2386816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Acer negundo L. (javorovec jaseňolistý)">
            <a:hlinkClick r:id="rId3" tooltip="Acer negundo"/>
            <a:extLst>
              <a:ext uri="{FF2B5EF4-FFF2-40B4-BE49-F238E27FC236}">
                <a16:creationId xmlns="" xmlns:a16="http://schemas.microsoft.com/office/drawing/2014/main" id="{EBA27CCE-CFDF-4F63-95B7-8AA722E01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7" r="606" b="3"/>
          <a:stretch/>
        </p:blipFill>
        <p:spPr bwMode="auto">
          <a:xfrm>
            <a:off x="814601" y="3675062"/>
            <a:ext cx="199339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60F66401-51B3-4A7D-9977-7CC307461D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140714" y="3510354"/>
            <a:ext cx="2322898" cy="2386816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Javorovec jaseňolistý - Acer negundo Kelly s Gold">
            <a:hlinkClick r:id="rId6"/>
            <a:extLst>
              <a:ext uri="{FF2B5EF4-FFF2-40B4-BE49-F238E27FC236}">
                <a16:creationId xmlns="" xmlns:a16="http://schemas.microsoft.com/office/drawing/2014/main" id="{776C3B88-050B-4E1E-98D2-DB290FCE2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" r="21213"/>
          <a:stretch/>
        </p:blipFill>
        <p:spPr bwMode="auto">
          <a:xfrm>
            <a:off x="3305467" y="3675062"/>
            <a:ext cx="199339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59B89E0C-34BC-4E75-AC02-D6AE4E287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1266" y="758757"/>
            <a:ext cx="4593346" cy="5152465"/>
          </a:xfrm>
        </p:spPr>
        <p:txBody>
          <a:bodyPr>
            <a:normAutofit/>
          </a:bodyPr>
          <a:lstStyle/>
          <a:p>
            <a:r>
              <a:rPr lang="sk-SK" sz="2400" b="0" i="0" dirty="0">
                <a:effectLst/>
                <a:latin typeface="Open Sans"/>
              </a:rPr>
              <a:t>žltozelené kvety </a:t>
            </a:r>
          </a:p>
          <a:p>
            <a:r>
              <a:rPr lang="sk-SK" sz="2400" dirty="0" smtClean="0">
                <a:latin typeface="Open Sans"/>
              </a:rPr>
              <a:t>p</a:t>
            </a:r>
            <a:r>
              <a:rPr lang="sk-SK" sz="2400" b="0" i="0" dirty="0" smtClean="0">
                <a:effectLst/>
                <a:latin typeface="Open Sans"/>
              </a:rPr>
              <a:t>lodom </a:t>
            </a:r>
            <a:r>
              <a:rPr lang="sk-SK" sz="2400" b="0" i="0" dirty="0">
                <a:effectLst/>
                <a:latin typeface="Open Sans"/>
              </a:rPr>
              <a:t>je krídlatá </a:t>
            </a:r>
            <a:r>
              <a:rPr lang="sk-SK" sz="2400" b="0" i="0" dirty="0" smtClean="0">
                <a:effectLst/>
                <a:latin typeface="Open Sans"/>
              </a:rPr>
              <a:t>dvojnažka</a:t>
            </a:r>
          </a:p>
          <a:p>
            <a:endParaRPr lang="sk-SK" sz="2400" dirty="0">
              <a:latin typeface="Open Sans"/>
            </a:endParaRPr>
          </a:p>
          <a:p>
            <a:pPr marL="0" indent="0">
              <a:buNone/>
            </a:pPr>
            <a:r>
              <a:rPr lang="sk-SK" sz="2400" dirty="0" smtClean="0">
                <a:solidFill>
                  <a:srgbClr val="FFC000"/>
                </a:solidFill>
                <a:latin typeface="Open Sans"/>
              </a:rPr>
              <a:t>Pôvod:</a:t>
            </a:r>
          </a:p>
          <a:p>
            <a:pPr>
              <a:buClr>
                <a:srgbClr val="FFC000"/>
              </a:buClr>
            </a:pPr>
            <a:r>
              <a:rPr lang="sk-SK" sz="2400" dirty="0" smtClean="0">
                <a:solidFill>
                  <a:schemeClr val="tx1"/>
                </a:solidFill>
                <a:latin typeface="Open Sans"/>
              </a:rPr>
              <a:t>dovezený zo Severnej Ameriky</a:t>
            </a:r>
          </a:p>
          <a:p>
            <a:pPr>
              <a:buClr>
                <a:srgbClr val="FFC000"/>
              </a:buClr>
            </a:pPr>
            <a:r>
              <a:rPr lang="sk-SK" sz="2400" b="0" i="0" dirty="0" smtClean="0">
                <a:solidFill>
                  <a:schemeClr val="tx1"/>
                </a:solidFill>
                <a:effectLst/>
                <a:latin typeface="Open Sans"/>
              </a:rPr>
              <a:t>okrasná drevina v parkoch</a:t>
            </a:r>
          </a:p>
          <a:p>
            <a:pPr>
              <a:buClr>
                <a:srgbClr val="FFC000"/>
              </a:buClr>
            </a:pPr>
            <a:r>
              <a:rPr lang="sk-SK" sz="2400" b="0" i="0" dirty="0" smtClean="0">
                <a:solidFill>
                  <a:schemeClr val="tx1"/>
                </a:solidFill>
                <a:effectLst/>
                <a:latin typeface="Open Sans"/>
              </a:rPr>
              <a:t>postupné rozšírenie do okolitej krajiny (lužné lesy)</a:t>
            </a:r>
            <a:endParaRPr lang="sk-SK" sz="2400" b="0" i="0" dirty="0">
              <a:solidFill>
                <a:schemeClr val="tx1"/>
              </a:solidFill>
              <a:effectLst/>
              <a:latin typeface="Open Sans"/>
            </a:endParaRPr>
          </a:p>
          <a:p>
            <a:pPr marL="0" indent="0"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267576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:blinds dir="vert"/>
      </p:transition>
    </mc:Choice>
    <mc:Fallback>
      <p:transition spd="slow" advClick="0" advTm="10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609819C-B822-49FE-8E67-62C79369C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700" b="1" dirty="0">
                <a:solidFill>
                  <a:schemeClr val="accent6">
                    <a:lumMod val="75000"/>
                  </a:schemeClr>
                </a:solidFill>
              </a:rPr>
              <a:t>Pajaseň </a:t>
            </a:r>
            <a:r>
              <a:rPr lang="sk-SK" sz="2700" b="1" dirty="0" err="1">
                <a:solidFill>
                  <a:schemeClr val="accent6">
                    <a:lumMod val="75000"/>
                  </a:schemeClr>
                </a:solidFill>
              </a:rPr>
              <a:t>žliazkatý</a:t>
            </a:r>
            <a:r>
              <a:rPr lang="sk-SK" sz="2700" b="1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sk-SK" sz="2700" b="1" i="1" dirty="0" err="1">
                <a:solidFill>
                  <a:schemeClr val="accent6">
                    <a:lumMod val="75000"/>
                  </a:schemeClr>
                </a:solidFill>
              </a:rPr>
              <a:t>Ailanthus</a:t>
            </a:r>
            <a:r>
              <a:rPr lang="sk-SK" sz="27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k-SK" sz="2700" b="1" i="1" dirty="0" err="1">
                <a:solidFill>
                  <a:schemeClr val="accent6">
                    <a:lumMod val="75000"/>
                  </a:schemeClr>
                </a:solidFill>
              </a:rPr>
              <a:t>altissima</a:t>
            </a:r>
            <a:r>
              <a:rPr lang="sk-SK" sz="27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br>
              <a:rPr lang="sk-SK" sz="27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sk-SK" sz="27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C850BAAB-B917-4A39-8198-AD2516D3E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599"/>
            <a:ext cx="4140772" cy="3361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000" b="1" i="0" dirty="0">
                <a:solidFill>
                  <a:schemeClr val="tx1"/>
                </a:solidFill>
                <a:effectLst/>
                <a:latin typeface="Roboto"/>
              </a:rPr>
              <a:t>Opis druhu</a:t>
            </a:r>
          </a:p>
          <a:p>
            <a:r>
              <a:rPr lang="sk-SK" sz="2000" b="0" i="0" dirty="0" smtClean="0">
                <a:solidFill>
                  <a:schemeClr val="tx1"/>
                </a:solidFill>
                <a:effectLst/>
                <a:latin typeface="Open Sans"/>
              </a:rPr>
              <a:t>výška </a:t>
            </a:r>
            <a:r>
              <a:rPr lang="sk-SK" sz="2000" b="0" i="0" dirty="0">
                <a:solidFill>
                  <a:schemeClr val="tx1"/>
                </a:solidFill>
                <a:effectLst/>
                <a:latin typeface="Open Sans"/>
              </a:rPr>
              <a:t>20 až 25 metrov</a:t>
            </a:r>
          </a:p>
          <a:p>
            <a:r>
              <a:rPr lang="sk-SK" sz="2000" dirty="0">
                <a:solidFill>
                  <a:schemeClr val="tx1"/>
                </a:solidFill>
                <a:latin typeface="Open Sans"/>
              </a:rPr>
              <a:t>k</a:t>
            </a:r>
            <a:r>
              <a:rPr lang="sk-SK" sz="2000" b="0" i="0" dirty="0">
                <a:solidFill>
                  <a:schemeClr val="tx1"/>
                </a:solidFill>
                <a:effectLst/>
                <a:latin typeface="Open Sans"/>
              </a:rPr>
              <a:t>ôra </a:t>
            </a:r>
            <a:r>
              <a:rPr lang="sk-SK" sz="2000" b="0" i="0" dirty="0" smtClean="0">
                <a:solidFill>
                  <a:schemeClr val="tx1"/>
                </a:solidFill>
                <a:effectLst/>
                <a:latin typeface="Open Sans"/>
              </a:rPr>
              <a:t>je </a:t>
            </a:r>
            <a:r>
              <a:rPr lang="sk-SK" sz="2000" b="0" i="0" dirty="0">
                <a:solidFill>
                  <a:schemeClr val="tx1"/>
                </a:solidFill>
                <a:effectLst/>
                <a:latin typeface="Open Sans"/>
              </a:rPr>
              <a:t>hladká, sivohnedá</a:t>
            </a:r>
          </a:p>
          <a:p>
            <a:r>
              <a:rPr lang="sk-SK" sz="2000" dirty="0" smtClean="0">
                <a:solidFill>
                  <a:schemeClr val="tx1"/>
                </a:solidFill>
                <a:latin typeface="Open Sans"/>
              </a:rPr>
              <a:t>tmavozelené kopijovité l</a:t>
            </a:r>
            <a:r>
              <a:rPr lang="sk-SK" sz="2000" b="0" i="0" dirty="0" smtClean="0">
                <a:solidFill>
                  <a:schemeClr val="tx1"/>
                </a:solidFill>
                <a:effectLst/>
                <a:latin typeface="Open Sans"/>
              </a:rPr>
              <a:t>isty </a:t>
            </a:r>
            <a:r>
              <a:rPr lang="sk-SK" sz="2000" b="0" i="0" dirty="0">
                <a:solidFill>
                  <a:schemeClr val="tx1"/>
                </a:solidFill>
                <a:effectLst/>
                <a:latin typeface="Open Sans"/>
              </a:rPr>
              <a:t>sú </a:t>
            </a:r>
            <a:r>
              <a:rPr lang="sk-SK" sz="2000" b="0" i="0" dirty="0" smtClean="0">
                <a:solidFill>
                  <a:schemeClr val="tx1"/>
                </a:solidFill>
                <a:effectLst/>
                <a:latin typeface="Open Sans"/>
              </a:rPr>
              <a:t>protistojné </a:t>
            </a:r>
            <a:r>
              <a:rPr lang="sk-SK" sz="2000" b="0" i="0" dirty="0">
                <a:solidFill>
                  <a:schemeClr val="tx1"/>
                </a:solidFill>
                <a:effectLst/>
                <a:latin typeface="Open Sans"/>
              </a:rPr>
              <a:t>so sýto oranžovou stopkou </a:t>
            </a:r>
          </a:p>
          <a:p>
            <a:r>
              <a:rPr lang="sk-SK" sz="2000" dirty="0">
                <a:solidFill>
                  <a:schemeClr val="tx1"/>
                </a:solidFill>
                <a:latin typeface="Open Sans"/>
              </a:rPr>
              <a:t>v</a:t>
            </a:r>
            <a:r>
              <a:rPr lang="sk-SK" sz="2000" b="0" i="0" dirty="0">
                <a:solidFill>
                  <a:schemeClr val="tx1"/>
                </a:solidFill>
                <a:effectLst/>
                <a:latin typeface="Open Sans"/>
              </a:rPr>
              <a:t> jesennom </a:t>
            </a:r>
            <a:r>
              <a:rPr lang="sk-SK" sz="2000" b="0" i="0" dirty="0" smtClean="0">
                <a:solidFill>
                  <a:schemeClr val="tx1"/>
                </a:solidFill>
                <a:effectLst/>
                <a:latin typeface="Open Sans"/>
              </a:rPr>
              <a:t>období majú </a:t>
            </a:r>
            <a:r>
              <a:rPr lang="sk-SK" sz="2000" b="0" i="0" dirty="0">
                <a:solidFill>
                  <a:schemeClr val="tx1"/>
                </a:solidFill>
                <a:effectLst/>
                <a:latin typeface="Open Sans"/>
              </a:rPr>
              <a:t>oranžovo červenú až červenú farbu </a:t>
            </a:r>
            <a:r>
              <a:rPr lang="sk-SK" sz="2000" b="0" i="0" dirty="0" smtClean="0">
                <a:solidFill>
                  <a:schemeClr val="tx1"/>
                </a:solidFill>
                <a:effectLst/>
                <a:latin typeface="Open Sans"/>
              </a:rPr>
              <a:t> </a:t>
            </a:r>
          </a:p>
          <a:p>
            <a:r>
              <a:rPr lang="sk-SK" sz="2000" dirty="0">
                <a:solidFill>
                  <a:schemeClr val="tx1"/>
                </a:solidFill>
                <a:latin typeface="Open Sans"/>
              </a:rPr>
              <a:t>plodom sú podlhovasté krídlaté nažky</a:t>
            </a:r>
          </a:p>
          <a:p>
            <a:endParaRPr lang="sk-SK" b="0" i="0" dirty="0">
              <a:solidFill>
                <a:schemeClr val="tx1"/>
              </a:solidFill>
              <a:effectLst/>
              <a:latin typeface="Open Sans"/>
            </a:endParaRPr>
          </a:p>
          <a:p>
            <a:pPr marL="0" indent="0">
              <a:buNone/>
            </a:pP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6" name="Picture 2" descr="Ailanthus altissima (MILL.) SWINGLE (pajaseň žliazkatý)">
            <a:hlinkClick r:id="rId2" tooltip="Ailanthus altissima"/>
            <a:extLst>
              <a:ext uri="{FF2B5EF4-FFF2-40B4-BE49-F238E27FC236}">
                <a16:creationId xmlns="" xmlns:a16="http://schemas.microsoft.com/office/drawing/2014/main" id="{4BA87689-58AC-440A-963B-9E26440944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r="13126" b="-1"/>
          <a:stretch/>
        </p:blipFill>
        <p:spPr bwMode="auto">
          <a:xfrm>
            <a:off x="6091919" y="623187"/>
            <a:ext cx="2713154" cy="5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ilanthus altissima (MILL.) SWINGLE (pajaseň žliazkatý)">
            <a:hlinkClick r:id="rId2" tooltip="Ailanthus altissima"/>
            <a:extLst>
              <a:ext uri="{FF2B5EF4-FFF2-40B4-BE49-F238E27FC236}">
                <a16:creationId xmlns="" xmlns:a16="http://schemas.microsoft.com/office/drawing/2014/main" id="{C7DC1C15-91A8-4F70-82F1-FBEA97EF5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5" r="-5" b="9163"/>
          <a:stretch/>
        </p:blipFill>
        <p:spPr bwMode="auto">
          <a:xfrm>
            <a:off x="8896519" y="623189"/>
            <a:ext cx="2647024" cy="259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Obrázok, na ktorom je strom, vonkajšie, trávnik, rastlina&#10;&#10;Automaticky generovaný popis">
            <a:hlinkClick r:id="rId5" tooltip="Ailanthus altissima / Tree of Heaven"/>
            <a:extLst>
              <a:ext uri="{FF2B5EF4-FFF2-40B4-BE49-F238E27FC236}">
                <a16:creationId xmlns="" xmlns:a16="http://schemas.microsoft.com/office/drawing/2014/main" id="{C5DB0B50-4552-4DB3-8B55-D2826CC242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3986"/>
          <a:stretch/>
        </p:blipFill>
        <p:spPr bwMode="auto">
          <a:xfrm>
            <a:off x="8896516" y="3312927"/>
            <a:ext cx="2647024" cy="259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012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:checker/>
      </p:transition>
    </mc:Choice>
    <mc:Fallback>
      <p:transition spd="slow" advClick="0" advTm="10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179" y="2560461"/>
            <a:ext cx="2969153" cy="3958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Obrázok, na ktorom je trávnik, vonkajšie, huba&#10;&#10;Automaticky generovaný popis">
            <a:extLst>
              <a:ext uri="{FF2B5EF4-FFF2-40B4-BE49-F238E27FC236}">
                <a16:creationId xmlns="" xmlns:a16="http://schemas.microsoft.com/office/drawing/2014/main" id="{EC9E1789-73C2-4C34-94A3-341208C114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333" y="2582276"/>
            <a:ext cx="2946491" cy="3928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05000" y="829732"/>
            <a:ext cx="6434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C000"/>
                </a:solidFill>
              </a:rPr>
              <a:t>Pôvod:</a:t>
            </a:r>
            <a:endParaRPr lang="sk-SK" sz="2400" dirty="0" smtClean="0">
              <a:solidFill>
                <a:srgbClr val="FFC000"/>
              </a:solidFill>
            </a:endParaRPr>
          </a:p>
          <a:p>
            <a:pPr marL="342900" indent="-342900">
              <a:buClr>
                <a:srgbClr val="FFC000"/>
              </a:buClr>
              <a:buFont typeface="Arial" pitchFamily="34" charset="0"/>
              <a:buChar char="•"/>
            </a:pPr>
            <a:r>
              <a:rPr lang="sk-SK" sz="2400" b="1" dirty="0" smtClean="0"/>
              <a:t>pochádza z Číny (Ázie)</a:t>
            </a:r>
          </a:p>
          <a:p>
            <a:pPr marL="342900" indent="-342900">
              <a:buClr>
                <a:srgbClr val="FFC000"/>
              </a:buClr>
              <a:buFont typeface="Arial" pitchFamily="34" charset="0"/>
              <a:buChar char="•"/>
            </a:pPr>
            <a:r>
              <a:rPr lang="sk-SK" sz="2400" b="1" dirty="0" smtClean="0"/>
              <a:t>dovezený ako okrasná drevina</a:t>
            </a:r>
            <a:endParaRPr lang="pl-PL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81" y="2582276"/>
            <a:ext cx="2946491" cy="3928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8303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2B258D2B-6AC3-4B3A-A87C-FD7E651782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Obrázok 6" descr="Obrázok, na ktorom je strom, vonkajšie, trávnik, rastlina&#10;&#10;Automaticky generovaný popis">
            <a:extLst>
              <a:ext uri="{FF2B5EF4-FFF2-40B4-BE49-F238E27FC236}">
                <a16:creationId xmlns="" xmlns:a16="http://schemas.microsoft.com/office/drawing/2014/main" id="{00537BAB-03C4-4919-8FBE-0F12568013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8" r="3687"/>
          <a:stretch/>
        </p:blipFill>
        <p:spPr>
          <a:xfrm>
            <a:off x="1" y="10"/>
            <a:ext cx="757444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="" xmlns:a16="http://schemas.microsoft.com/office/drawing/2014/main" id="{8D55DD8B-9BF9-4B91-A22D-2D3F2AEFF1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73EF95E-0534-410B-967B-78161073D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500" b="1" dirty="0">
                <a:solidFill>
                  <a:srgbClr val="FEFFFF"/>
                </a:solidFill>
              </a:rPr>
              <a:t>Kustovnica cudzia (</a:t>
            </a:r>
            <a:r>
              <a:rPr lang="sk-SK" sz="2500" b="1" i="1" dirty="0">
                <a:solidFill>
                  <a:srgbClr val="FEFFFF"/>
                </a:solidFill>
              </a:rPr>
              <a:t>Lycium barbatum</a:t>
            </a:r>
            <a:r>
              <a:rPr lang="sk-SK" sz="2500" b="1" dirty="0">
                <a:solidFill>
                  <a:srgbClr val="FEFFFF"/>
                </a:solidFill>
              </a:rPr>
              <a:t>)</a:t>
            </a:r>
            <a:br>
              <a:rPr lang="sk-SK" sz="2500" b="1" dirty="0">
                <a:solidFill>
                  <a:srgbClr val="FEFFFF"/>
                </a:solidFill>
              </a:rPr>
            </a:br>
            <a:endParaRPr lang="sk-SK" sz="2500" b="1" dirty="0">
              <a:solidFill>
                <a:srgbClr val="FEFFFF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35B9AF88-4068-41E4-925F-A7356A444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770" y="2017668"/>
            <a:ext cx="3835361" cy="451961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k-SK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/>
              </a:rPr>
              <a:t>Opis druhu</a:t>
            </a:r>
          </a:p>
          <a:p>
            <a:pPr>
              <a:lnSpc>
                <a:spcPct val="90000"/>
              </a:lnSpc>
            </a:pPr>
            <a:r>
              <a:rPr lang="sk-SK" sz="24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/>
              </a:rPr>
              <a:t>ker nižšieho </a:t>
            </a:r>
            <a:r>
              <a:rPr lang="sk-SK" sz="240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/>
              </a:rPr>
              <a:t>vzrastu </a:t>
            </a:r>
          </a:p>
          <a:p>
            <a:pPr>
              <a:lnSpc>
                <a:spcPct val="90000"/>
              </a:lnSpc>
            </a:pPr>
            <a:r>
              <a:rPr lang="sk-SK" sz="240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/>
              </a:rPr>
              <a:t>vytvára </a:t>
            </a:r>
            <a:r>
              <a:rPr lang="sk-SK" sz="24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/>
              </a:rPr>
              <a:t>husté </a:t>
            </a:r>
            <a:r>
              <a:rPr lang="sk-SK" sz="240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/>
              </a:rPr>
              <a:t>porasty </a:t>
            </a:r>
            <a:r>
              <a:rPr lang="sk-SK" sz="24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/>
              </a:rPr>
              <a:t>aj do vyšších výšok</a:t>
            </a:r>
          </a:p>
          <a:p>
            <a:pPr>
              <a:lnSpc>
                <a:spcPct val="90000"/>
              </a:lnSpc>
            </a:pPr>
            <a:r>
              <a:rPr lang="sk-SK" sz="24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/>
              </a:rPr>
              <a:t>dlhé prútovité konáre prevísajú tak, že sa väčšinou dotýkajú </a:t>
            </a:r>
            <a:r>
              <a:rPr lang="sk-SK" sz="240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/>
              </a:rPr>
              <a:t>pôdy</a:t>
            </a:r>
            <a:endParaRPr lang="sk-SK" sz="240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Open Sans"/>
            </a:endParaRPr>
          </a:p>
          <a:p>
            <a:pPr>
              <a:lnSpc>
                <a:spcPct val="90000"/>
              </a:lnSpc>
            </a:pPr>
            <a:r>
              <a:rPr lang="sk-SK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l</a:t>
            </a:r>
            <a:r>
              <a:rPr lang="sk-SK" sz="24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/>
              </a:rPr>
              <a:t>isty sú striedavé, krátko stopkaté, kopijovité alebo úzko </a:t>
            </a:r>
            <a:r>
              <a:rPr lang="sk-SK" sz="240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/>
              </a:rPr>
              <a:t>elipsovité</a:t>
            </a:r>
            <a:endParaRPr lang="sk-SK" sz="2400" dirty="0">
              <a:solidFill>
                <a:schemeClr val="tx1">
                  <a:lumMod val="95000"/>
                  <a:lumOff val="5000"/>
                </a:schemeClr>
              </a:solidFill>
              <a:latin typeface="Open Sans"/>
            </a:endParaRPr>
          </a:p>
          <a:p>
            <a:pPr marL="0" indent="0">
              <a:lnSpc>
                <a:spcPct val="90000"/>
              </a:lnSpc>
              <a:buNone/>
            </a:pPr>
            <a:endParaRPr lang="sk-SK" sz="1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18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gallery dir="l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534" y="-1024468"/>
            <a:ext cx="8271933" cy="11029244"/>
          </a:xfrm>
          <a:prstGeom prst="rect">
            <a:avLst/>
          </a:prstGeom>
        </p:spPr>
      </p:pic>
      <p:sp useBgFill="1">
        <p:nvSpPr>
          <p:cNvPr id="73" name="Freeform: Shape 72">
            <a:extLst>
              <a:ext uri="{FF2B5EF4-FFF2-40B4-BE49-F238E27FC236}">
                <a16:creationId xmlns="" xmlns:a16="http://schemas.microsoft.com/office/drawing/2014/main" id="{23C7736A-5A08-4021-9AB6-390DFF506A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433DF4D3-8A35-461A-ABE0-F56B78A137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18D1C898-8E21-4792-BF41-10E56DD49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575733"/>
            <a:ext cx="4625882" cy="5757334"/>
          </a:xfrm>
        </p:spPr>
        <p:txBody>
          <a:bodyPr>
            <a:normAutofit fontScale="92500" lnSpcReduction="20000"/>
          </a:bodyPr>
          <a:lstStyle/>
          <a:p>
            <a:r>
              <a:rPr lang="sk-SK" sz="2800" b="0" i="0" dirty="0" smtClean="0">
                <a:effectLst/>
                <a:latin typeface="Open Sans"/>
              </a:rPr>
              <a:t>drobné</a:t>
            </a:r>
            <a:r>
              <a:rPr lang="sk-SK" sz="2800" b="0" i="0" dirty="0">
                <a:effectLst/>
                <a:latin typeface="Open Sans"/>
              </a:rPr>
              <a:t>, ružové až fialové, lievikovité kvety</a:t>
            </a:r>
          </a:p>
          <a:p>
            <a:r>
              <a:rPr lang="sk-SK" sz="2800" dirty="0">
                <a:latin typeface="Open Sans"/>
              </a:rPr>
              <a:t>plodom </a:t>
            </a:r>
            <a:r>
              <a:rPr lang="sk-SK" sz="2800" b="0" i="0" dirty="0">
                <a:effectLst/>
                <a:latin typeface="Open Sans"/>
              </a:rPr>
              <a:t>je elipsovitá bobuľa oranžovo červenej </a:t>
            </a:r>
            <a:r>
              <a:rPr lang="sk-SK" sz="2800" b="0" i="0" dirty="0" smtClean="0">
                <a:effectLst/>
                <a:latin typeface="Open Sans"/>
              </a:rPr>
              <a:t>farby</a:t>
            </a:r>
          </a:p>
          <a:p>
            <a:r>
              <a:rPr lang="sk-SK" sz="2800" dirty="0" smtClean="0">
                <a:latin typeface="Open Sans"/>
              </a:rPr>
              <a:t>nebezpečná zámena s rastlinou </a:t>
            </a:r>
            <a:r>
              <a:rPr lang="sk-SK" sz="2800" i="1" dirty="0" smtClean="0">
                <a:latin typeface="Open Sans"/>
              </a:rPr>
              <a:t>goji</a:t>
            </a:r>
            <a:r>
              <a:rPr lang="sk-SK" sz="2800" dirty="0" smtClean="0">
                <a:latin typeface="Open Sans"/>
              </a:rPr>
              <a:t> (k. čínska)</a:t>
            </a:r>
          </a:p>
          <a:p>
            <a:pPr marL="0" indent="0">
              <a:buNone/>
            </a:pPr>
            <a:endParaRPr lang="sk-SK" sz="2800" b="1" dirty="0" smtClean="0">
              <a:solidFill>
                <a:srgbClr val="FFC000"/>
              </a:solidFill>
              <a:latin typeface="Roboto"/>
            </a:endParaRPr>
          </a:p>
          <a:p>
            <a:pPr marL="0" indent="0">
              <a:buNone/>
            </a:pPr>
            <a:r>
              <a:rPr lang="sk-SK" sz="2800" b="1" dirty="0" smtClean="0">
                <a:solidFill>
                  <a:srgbClr val="FFC000"/>
                </a:solidFill>
                <a:latin typeface="Roboto"/>
              </a:rPr>
              <a:t>Pôvod</a:t>
            </a:r>
            <a:r>
              <a:rPr lang="sk-SK" sz="2800" b="1" dirty="0">
                <a:solidFill>
                  <a:srgbClr val="FFC000"/>
                </a:solidFill>
                <a:latin typeface="Roboto"/>
              </a:rPr>
              <a:t>:</a:t>
            </a:r>
          </a:p>
          <a:p>
            <a:pPr algn="just">
              <a:buClr>
                <a:srgbClr val="FFC000"/>
              </a:buClr>
            </a:pPr>
            <a:r>
              <a:rPr lang="sk-SK" sz="2800" dirty="0">
                <a:solidFill>
                  <a:srgbClr val="575757"/>
                </a:solidFill>
                <a:latin typeface="Open Sans"/>
              </a:rPr>
              <a:t>pochádza zo Stredomoria (</a:t>
            </a:r>
            <a:r>
              <a:rPr lang="sk-SK" sz="2800" dirty="0" smtClean="0">
                <a:solidFill>
                  <a:srgbClr val="575757"/>
                </a:solidFill>
                <a:latin typeface="Open Sans"/>
              </a:rPr>
              <a:t>juhovýchodná Európa </a:t>
            </a:r>
            <a:r>
              <a:rPr lang="sk-SK" sz="2800" dirty="0">
                <a:solidFill>
                  <a:srgbClr val="575757"/>
                </a:solidFill>
                <a:latin typeface="Open Sans"/>
              </a:rPr>
              <a:t>a oblasti Malej Ázie)</a:t>
            </a:r>
          </a:p>
          <a:p>
            <a:pPr algn="just">
              <a:buClr>
                <a:srgbClr val="FFC000"/>
              </a:buClr>
            </a:pPr>
            <a:r>
              <a:rPr lang="sk-SK" sz="2800" dirty="0">
                <a:solidFill>
                  <a:srgbClr val="575757"/>
                </a:solidFill>
                <a:latin typeface="Open Sans"/>
              </a:rPr>
              <a:t>vysádzanie v severnejších častiach Európy </a:t>
            </a:r>
            <a:endParaRPr lang="sk-SK" sz="2800" dirty="0" smtClean="0">
              <a:solidFill>
                <a:srgbClr val="575757"/>
              </a:solidFill>
              <a:latin typeface="Open Sans"/>
            </a:endParaRPr>
          </a:p>
          <a:p>
            <a:pPr algn="just">
              <a:buClr>
                <a:srgbClr val="FFC000"/>
              </a:buClr>
            </a:pPr>
            <a:r>
              <a:rPr lang="sk-SK" sz="2800" dirty="0" smtClean="0">
                <a:solidFill>
                  <a:srgbClr val="575757"/>
                </a:solidFill>
                <a:latin typeface="Open Sans"/>
              </a:rPr>
              <a:t>okrasný </a:t>
            </a:r>
            <a:r>
              <a:rPr lang="sk-SK" sz="2800" dirty="0">
                <a:solidFill>
                  <a:srgbClr val="575757"/>
                </a:solidFill>
                <a:latin typeface="Open Sans"/>
              </a:rPr>
              <a:t>ker do živých plotov</a:t>
            </a:r>
          </a:p>
          <a:p>
            <a:endParaRPr lang="sk-SK" sz="2800" b="0" i="0" dirty="0">
              <a:effectLst/>
              <a:latin typeface="Open Sans"/>
            </a:endParaRPr>
          </a:p>
          <a:p>
            <a:pPr marL="0" indent="0">
              <a:buNone/>
            </a:pP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172028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10000">
        <p14:pan dir="d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ym">
  <a:themeElements>
    <a:clrScheme name="Dym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ym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286</Words>
  <Application>Microsoft Office PowerPoint</Application>
  <PresentationFormat>Vlastná</PresentationFormat>
  <Paragraphs>60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Dym</vt:lpstr>
      <vt:lpstr>INVÁZNE DRUHY RASTLÍN</vt:lpstr>
      <vt:lpstr>Prezentácia programu PowerPoint</vt:lpstr>
      <vt:lpstr>Nami nájdené invázne druhy:</vt:lpstr>
      <vt:lpstr>Javorovec jaseňolistý (Negundo aceroides) </vt:lpstr>
      <vt:lpstr>Prezentácia programu PowerPoint</vt:lpstr>
      <vt:lpstr>Pajaseň žliazkatý (Ailanthus altissima) </vt:lpstr>
      <vt:lpstr>Prezentácia programu PowerPoint</vt:lpstr>
      <vt:lpstr>Kustovnica cudzia (Lycium barbatum) 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INVÁZNE DRUHY</dc:title>
  <dc:creator>Ildikó Földesová</dc:creator>
  <cp:lastModifiedBy>Admin</cp:lastModifiedBy>
  <cp:revision>14</cp:revision>
  <dcterms:created xsi:type="dcterms:W3CDTF">2020-12-13T16:04:32Z</dcterms:created>
  <dcterms:modified xsi:type="dcterms:W3CDTF">2021-05-24T06:36:50Z</dcterms:modified>
</cp:coreProperties>
</file>